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75" r:id="rId1"/>
  </p:sldMasterIdLst>
  <p:notesMasterIdLst>
    <p:notesMasterId r:id="rId35"/>
  </p:notesMasterIdLst>
  <p:handoutMasterIdLst>
    <p:handoutMasterId r:id="rId36"/>
  </p:handoutMasterIdLst>
  <p:sldIdLst>
    <p:sldId id="298" r:id="rId2"/>
    <p:sldId id="299" r:id="rId3"/>
    <p:sldId id="300" r:id="rId4"/>
    <p:sldId id="301" r:id="rId5"/>
    <p:sldId id="265" r:id="rId6"/>
    <p:sldId id="302" r:id="rId7"/>
    <p:sldId id="258" r:id="rId8"/>
    <p:sldId id="266" r:id="rId9"/>
    <p:sldId id="257" r:id="rId10"/>
    <p:sldId id="272" r:id="rId11"/>
    <p:sldId id="268" r:id="rId12"/>
    <p:sldId id="269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96" r:id="rId27"/>
    <p:sldId id="286" r:id="rId28"/>
    <p:sldId id="287" r:id="rId29"/>
    <p:sldId id="288" r:id="rId30"/>
    <p:sldId id="289" r:id="rId31"/>
    <p:sldId id="297" r:id="rId32"/>
    <p:sldId id="293" r:id="rId33"/>
    <p:sldId id="295" r:id="rId34"/>
  </p:sldIdLst>
  <p:sldSz cx="9144000" cy="6858000" type="screen4x3"/>
  <p:notesSz cx="7102475" cy="8991600"/>
  <p:embeddedFontLst>
    <p:embeddedFont>
      <p:font typeface="Candara" panose="020E0502030303020204" pitchFamily="34" charset="0"/>
      <p:regular r:id="rId37"/>
      <p:bold r:id="rId38"/>
      <p:italic r:id="rId39"/>
      <p:boldItalic r:id="rId40"/>
    </p:embeddedFont>
    <p:embeddedFont>
      <p:font typeface="Book Antiqua" panose="02040602050305030304" pitchFamily="18" charset="0"/>
      <p:regular r:id="rId41"/>
      <p:bold r:id="rId42"/>
      <p:italic r:id="rId43"/>
      <p:boldItalic r:id="rId44"/>
    </p:embeddedFont>
    <p:embeddedFont>
      <p:font typeface="MT Extra" panose="05050102010205020202" pitchFamily="18" charset="2"/>
      <p:regular r:id="rId45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2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49" autoAdjust="0"/>
  </p:normalViewPr>
  <p:slideViewPr>
    <p:cSldViewPr>
      <p:cViewPr varScale="1">
        <p:scale>
          <a:sx n="55" d="100"/>
          <a:sy n="55" d="100"/>
        </p:scale>
        <p:origin x="1044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846" y="-102"/>
      </p:cViewPr>
      <p:guideLst>
        <p:guide orient="horz" pos="2832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623050" y="860266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r"/>
            <a:fld id="{C00D712B-F361-4624-9886-33985013F79A}" type="slidenum">
              <a:rPr lang="en-US" altLang="en-US" sz="1400"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latin typeface="Book Antiqua" panose="02040602050305030304" pitchFamily="18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8000" y="8588375"/>
            <a:ext cx="3616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>
                <a:latin typeface="Book Antiqua" panose="02040602050305030304" pitchFamily="18" charset="0"/>
              </a:rPr>
              <a:t>CEE 453: Laboratory Research in Environmental Engineering</a:t>
            </a:r>
          </a:p>
          <a:p>
            <a:r>
              <a:rPr lang="en-US" altLang="en-US" sz="1000">
                <a:latin typeface="Book Antiqua" panose="02040602050305030304" pitchFamily="18" charset="0"/>
              </a:rPr>
              <a:t>Monroe Weber-Shirk   	 </a:t>
            </a:r>
            <a:fld id="{1E8C6E68-74A9-417E-BE36-2B457076F4E8}" type="datetime4">
              <a:rPr lang="en-US" altLang="en-US" sz="1000">
                <a:latin typeface="Book Antiqua" panose="02040602050305030304" pitchFamily="18" charset="0"/>
              </a:rPr>
              <a:pPr/>
              <a:t>January 24, 2018</a:t>
            </a:fld>
            <a:endParaRPr lang="en-US" altLang="en-US" sz="1000">
              <a:latin typeface="Book Antiqua" panose="0204060205030503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0488"/>
            <a:ext cx="6937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6229350" y="90488"/>
            <a:ext cx="857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46200" y="685800"/>
            <a:ext cx="4470400" cy="3352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5672138"/>
            <a:ext cx="2663825" cy="122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16963"/>
            <a:ext cx="6508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724650" y="8716963"/>
            <a:ext cx="361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Book Antiqua" panose="02040602050305030304" pitchFamily="18" charset="0"/>
              </a:defRPr>
            </a:lvl1pPr>
          </a:lstStyle>
          <a:p>
            <a:fld id="{32992E00-09D8-461D-B353-7DA3788C551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CF2E6E-E06C-4796-B513-D7EC7EA2FAB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 can go over a few safety procedures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 can introduce the course and explain some of my teaching philosophy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Then perhaps Cynthia and Jillian can guide the students to install and setup atom and hydrogen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34B4D1-7117-46DE-AE07-73D7BB02A1C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803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D1700-070D-400D-933F-BC724AB3E78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1000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FE5DD2-0425-4C5C-8030-4EAD4288181A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497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8764E6-280E-403C-921D-A88F74FFC65E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845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475FB-6139-4956-91FD-70956966C120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286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4C733-0157-4F84-8346-B865E7DA4C2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577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407B65-EED4-462A-A00A-46DE055DC3C8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755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1BE944-C77E-4E54-8E21-C94273FD2B32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226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0378AB-C26E-4DC2-AB1D-F33D8267DE9B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594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8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236588-C0B5-40EE-962B-08AF3D5A32F2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4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41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mention chronic vs. acute exposure</a:t>
            </a:r>
          </a:p>
        </p:txBody>
      </p:sp>
      <p:sp>
        <p:nvSpPr>
          <p:cNvPr id="102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5720255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212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874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301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https://chemicalsafety.com/sds1/createlabel.php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2E00-09D8-461D-B353-7DA3788C5515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3810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783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28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3BBBC-ED30-4BDC-AA67-93E2FE24CAE3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FB8A99-B75D-481E-ACA9-8E8B5EEBE2E3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E60063-A658-4F44-A395-FEC7552C89C1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807FE8-C113-44E5-ACBC-2FBE3C6FD5B0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185117-723D-484F-97E6-F4FCA3020157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7BFFF-1F91-402E-8BDC-611969E52799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625DC2-B0F2-434B-8993-3CBA6ACFAAE7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916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1451BC4-A6AC-428F-9728-FB96D143C9D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18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916E7-30B2-4909-839E-B6B72181FD0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3708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76E4B2-89FB-4345-98E9-9847347AAC3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97672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A85F5-4AFF-46BE-9500-E5B31F6B9E0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2185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3D27A-0C19-44C1-AAF3-3E9DAD5EA5D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68429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53BF2-1125-4DFE-978B-ACE117369E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811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5823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135E3141-AB7D-463C-81B2-851F0BB1157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9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mian.helbling@cornell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cornell.edu/display/cee4530/Syllab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ee.cornell.edu/cee453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" y="2047763"/>
            <a:ext cx="9143999" cy="3459692"/>
            <a:chOff x="1" y="2209800"/>
            <a:chExt cx="9143999" cy="3459692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209800"/>
              <a:ext cx="6705600" cy="2980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5"/>
            <p:cNvSpPr txBox="1">
              <a:spLocks noChangeArrowheads="1"/>
            </p:cNvSpPr>
            <p:nvPr/>
          </p:nvSpPr>
          <p:spPr>
            <a:xfrm>
              <a:off x="1" y="5190067"/>
              <a:ext cx="9143999" cy="47942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US" kern="0" dirty="0" smtClean="0">
                  <a:solidFill>
                    <a:schemeClr val="bg2"/>
                  </a:solidFill>
                </a:rPr>
                <a:t>Monroe Weber-Shirk</a:t>
              </a:r>
            </a:p>
            <a:p>
              <a:pPr marL="0" indent="0" algn="ctr">
                <a:buNone/>
              </a:pPr>
              <a:r>
                <a:rPr lang="en-US" kern="0" dirty="0" smtClean="0">
                  <a:solidFill>
                    <a:schemeClr val="bg2"/>
                  </a:solidFill>
                </a:rPr>
                <a:t>265</a:t>
              </a:r>
              <a:r>
                <a:rPr lang="de-CH" kern="0" dirty="0" smtClean="0">
                  <a:solidFill>
                    <a:schemeClr val="bg2"/>
                  </a:solidFill>
                </a:rPr>
                <a:t> Hollister Hall</a:t>
              </a:r>
            </a:p>
            <a:p>
              <a:pPr marL="0" indent="0" algn="ctr">
                <a:buNone/>
              </a:pPr>
              <a:r>
                <a:rPr lang="de-CH" kern="0" dirty="0" smtClean="0">
                  <a:solidFill>
                    <a:schemeClr val="bg2"/>
                  </a:solidFill>
                  <a:hlinkClick r:id="rId3"/>
                </a:rPr>
                <a:t>mw24@cornell.edu</a:t>
              </a:r>
              <a:endParaRPr lang="en-US" kern="0" dirty="0">
                <a:solidFill>
                  <a:schemeClr val="bg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3419" y="3462336"/>
              <a:ext cx="125867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Temperature probe</a:t>
              </a:r>
            </a:p>
            <a:p>
              <a:r>
                <a:rPr lang="en-US" sz="1100" dirty="0" smtClean="0"/>
                <a:t>(optional)</a:t>
              </a:r>
            </a:p>
          </p:txBody>
        </p:sp>
      </p:grp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z="4000" kern="0" dirty="0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2657" y="1418319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3200" kern="0" dirty="0" smtClean="0"/>
              <a:t>Spring 2018</a:t>
            </a:r>
            <a:endParaRPr lang="en-US" sz="3200" kern="0" dirty="0"/>
          </a:p>
        </p:txBody>
      </p: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914400" y="180975"/>
            <a:ext cx="7772400" cy="1470025"/>
          </a:xfrm>
        </p:spPr>
        <p:txBody>
          <a:bodyPr/>
          <a:lstStyle/>
          <a:p>
            <a:r>
              <a:rPr lang="en-GB" sz="4400" dirty="0"/>
              <a:t>CEE 4530: Laboratory Research in Environmental Engineering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1011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Projects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chance to develop your engineering skills</a:t>
            </a:r>
          </a:p>
          <a:p>
            <a:r>
              <a:rPr lang="en-US" altLang="en-US" dirty="0"/>
              <a:t>Learn about process control, automation and application of lots of things that you’ve learned thus far!</a:t>
            </a:r>
          </a:p>
          <a:p>
            <a:r>
              <a:rPr lang="en-US" altLang="en-US" dirty="0"/>
              <a:t>Nutrient Removal Project</a:t>
            </a:r>
          </a:p>
          <a:p>
            <a:r>
              <a:rPr lang="en-US" altLang="en-US" dirty="0"/>
              <a:t>Research </a:t>
            </a:r>
            <a:r>
              <a:rPr lang="en-US" altLang="en-US" dirty="0" smtClean="0"/>
              <a:t>Project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Introductions...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My name</a:t>
            </a:r>
          </a:p>
          <a:p>
            <a:r>
              <a:rPr lang="en-US" altLang="en-US"/>
              <a:t>About me!</a:t>
            </a:r>
          </a:p>
          <a:p>
            <a:pPr lvl="1"/>
            <a:r>
              <a:rPr lang="en-US" altLang="en-US"/>
              <a:t>a hobby, or</a:t>
            </a:r>
          </a:p>
          <a:p>
            <a:pPr lvl="1"/>
            <a:r>
              <a:rPr lang="en-US" altLang="en-US"/>
              <a:t>what I did over break, or</a:t>
            </a:r>
          </a:p>
          <a:p>
            <a:pPr lvl="1"/>
            <a:r>
              <a:rPr lang="en-US" altLang="en-US"/>
              <a:t>what I like to do when I’m not doing coursework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Team Preferences?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Teams </a:t>
            </a:r>
            <a:r>
              <a:rPr lang="en-US" altLang="en-US" dirty="0"/>
              <a:t>of 3</a:t>
            </a:r>
          </a:p>
          <a:p>
            <a:r>
              <a:rPr lang="en-US" altLang="en-US" dirty="0"/>
              <a:t>Fill out form at website </a:t>
            </a:r>
            <a:r>
              <a:rPr lang="en-US" altLang="en-US" dirty="0" smtClean="0"/>
              <a:t>by Monday! </a:t>
            </a:r>
            <a:r>
              <a:rPr lang="en-US" altLang="en-US" dirty="0"/>
              <a:t>(link on syllabus page)</a:t>
            </a:r>
          </a:p>
          <a:p>
            <a:r>
              <a:rPr lang="en-US" altLang="en-US" dirty="0" smtClean="0"/>
              <a:t>We </a:t>
            </a:r>
            <a:r>
              <a:rPr lang="en-US" altLang="en-US" dirty="0"/>
              <a:t>will assign you to a team </a:t>
            </a:r>
            <a:r>
              <a:rPr lang="en-US" altLang="en-US" dirty="0" smtClean="0"/>
              <a:t>in time for the Acid Rain laboratory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Your To Do list for </a:t>
            </a:r>
            <a:r>
              <a:rPr lang="en-US" altLang="en-US" smtClean="0"/>
              <a:t>4530</a:t>
            </a:r>
            <a:endParaRPr lang="en-US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Fill </a:t>
            </a:r>
            <a:r>
              <a:rPr lang="en-US" altLang="en-US" dirty="0"/>
              <a:t>out team formation survey </a:t>
            </a:r>
            <a:r>
              <a:rPr lang="en-US" altLang="en-US" dirty="0" smtClean="0"/>
              <a:t>by Monday</a:t>
            </a:r>
            <a:endParaRPr lang="en-US" altLang="en-US" dirty="0"/>
          </a:p>
          <a:p>
            <a:r>
              <a:rPr lang="en-US" altLang="en-US" dirty="0" smtClean="0"/>
              <a:t>Atom and Python Tutorial (due noon on Wednesday?)</a:t>
            </a:r>
          </a:p>
          <a:p>
            <a:r>
              <a:rPr lang="en-US" altLang="en-US" dirty="0" smtClean="0"/>
              <a:t>Do </a:t>
            </a:r>
            <a:r>
              <a:rPr lang="en-US" altLang="en-US" dirty="0"/>
              <a:t>prelab assignment for Fundamentals Lab </a:t>
            </a:r>
            <a:r>
              <a:rPr lang="en-US" altLang="en-US" b="1" dirty="0" smtClean="0"/>
              <a:t>AND</a:t>
            </a:r>
            <a:r>
              <a:rPr lang="en-US" altLang="en-US" dirty="0" smtClean="0"/>
              <a:t> for laboratory Safety before </a:t>
            </a:r>
            <a:r>
              <a:rPr lang="en-US" altLang="en-US" dirty="0"/>
              <a:t>lab on </a:t>
            </a:r>
            <a:r>
              <a:rPr lang="en-US" altLang="en-US" dirty="0" smtClean="0"/>
              <a:t>Wednesday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438"/>
            <a:ext cx="9237663" cy="692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 lIns="137937" tIns="68969" rIns="137937" bIns="68969" anchor="t"/>
          <a:lstStyle/>
          <a:p>
            <a:r>
              <a:rPr lang="en-US" altLang="en-US" sz="4000"/>
              <a:t>Cooperative Learning:</a:t>
            </a:r>
            <a:br>
              <a:rPr lang="en-US" altLang="en-US" sz="4000"/>
            </a:br>
            <a:r>
              <a:rPr lang="en-US" altLang="en-US" sz="4000"/>
              <a:t>Teamwork for Engineering Classrooms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 rot="22209847">
            <a:off x="6929438" y="2212975"/>
            <a:ext cx="22669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Ideas from Karl A. Smith</a:t>
            </a:r>
          </a:p>
        </p:txBody>
      </p:sp>
    </p:spTree>
    <p:extLst>
      <p:ext uri="{BB962C8B-B14F-4D97-AF65-F5344CB8AC3E}">
        <p14:creationId xmlns:p14="http://schemas.microsoft.com/office/powerpoint/2010/main" val="4076197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Team Management</a:t>
            </a:r>
            <a:br>
              <a:rPr lang="en-US" altLang="en-US"/>
            </a:br>
            <a:r>
              <a:rPr lang="en-US" altLang="en-US"/>
              <a:t>Reflections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77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/>
              <a:t>Think about your most successful/effective team project experience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were the characteristics of the team?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were the conditions?</a:t>
            </a:r>
          </a:p>
          <a:p>
            <a:pPr>
              <a:lnSpc>
                <a:spcPct val="90000"/>
              </a:lnSpc>
            </a:pPr>
            <a:r>
              <a:rPr lang="en-US" altLang="en-US"/>
              <a:t>Have you had experiences with teams that were ineffective or frustrating?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made the team ineffective?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could you have done to improve the team?</a:t>
            </a:r>
          </a:p>
        </p:txBody>
      </p:sp>
    </p:spTree>
    <p:extLst>
      <p:ext uri="{BB962C8B-B14F-4D97-AF65-F5344CB8AC3E}">
        <p14:creationId xmlns:p14="http://schemas.microsoft.com/office/powerpoint/2010/main" val="47934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Types of Teams</a:t>
            </a: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2406650" y="2508250"/>
            <a:ext cx="3594100" cy="2965450"/>
            <a:chOff x="1516" y="1580"/>
            <a:chExt cx="2264" cy="1868"/>
          </a:xfrm>
        </p:grpSpPr>
        <p:sp>
          <p:nvSpPr>
            <p:cNvPr id="6148" name="Line 4"/>
            <p:cNvSpPr>
              <a:spLocks noChangeShapeType="1"/>
            </p:cNvSpPr>
            <p:nvPr/>
          </p:nvSpPr>
          <p:spPr bwMode="auto">
            <a:xfrm>
              <a:off x="1520" y="1580"/>
              <a:ext cx="0" cy="1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" name="Line 5"/>
            <p:cNvSpPr>
              <a:spLocks noChangeShapeType="1"/>
            </p:cNvSpPr>
            <p:nvPr/>
          </p:nvSpPr>
          <p:spPr bwMode="auto">
            <a:xfrm flipH="1">
              <a:off x="1516" y="3448"/>
              <a:ext cx="22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1" name="Rectangle 7"/>
          <p:cNvSpPr>
            <a:spLocks noChangeArrowheads="1"/>
          </p:cNvSpPr>
          <p:nvPr/>
        </p:nvSpPr>
        <p:spPr bwMode="auto">
          <a:xfrm rot="16200000">
            <a:off x="873920" y="3933031"/>
            <a:ext cx="27162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Performance Level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484438" y="5489575"/>
            <a:ext cx="35020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Types of Teams</a:t>
            </a:r>
          </a:p>
        </p:txBody>
      </p:sp>
      <p:grpSp>
        <p:nvGrpSpPr>
          <p:cNvPr id="6157" name="Group 13"/>
          <p:cNvGrpSpPr>
            <a:grpSpLocks/>
          </p:cNvGrpSpPr>
          <p:nvPr/>
        </p:nvGrpSpPr>
        <p:grpSpPr bwMode="auto">
          <a:xfrm>
            <a:off x="3587750" y="5073650"/>
            <a:ext cx="444500" cy="317500"/>
            <a:chOff x="2260" y="3196"/>
            <a:chExt cx="280" cy="200"/>
          </a:xfrm>
        </p:grpSpPr>
        <p:sp>
          <p:nvSpPr>
            <p:cNvPr id="6153" name="AutoShape 9"/>
            <p:cNvSpPr>
              <a:spLocks noChangeArrowheads="1"/>
            </p:cNvSpPr>
            <p:nvPr/>
          </p:nvSpPr>
          <p:spPr bwMode="auto">
            <a:xfrm>
              <a:off x="2260" y="3196"/>
              <a:ext cx="280" cy="200"/>
            </a:xfrm>
            <a:prstGeom prst="triangle">
              <a:avLst>
                <a:gd name="adj" fmla="val 499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" name="Line 10"/>
            <p:cNvSpPr>
              <a:spLocks noChangeShapeType="1"/>
            </p:cNvSpPr>
            <p:nvPr/>
          </p:nvSpPr>
          <p:spPr bwMode="auto">
            <a:xfrm>
              <a:off x="2403" y="3200"/>
              <a:ext cx="0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" name="Line 11"/>
            <p:cNvSpPr>
              <a:spLocks noChangeShapeType="1"/>
            </p:cNvSpPr>
            <p:nvPr/>
          </p:nvSpPr>
          <p:spPr bwMode="auto">
            <a:xfrm flipH="1">
              <a:off x="2261" y="3335"/>
              <a:ext cx="143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Line 12"/>
            <p:cNvSpPr>
              <a:spLocks noChangeShapeType="1"/>
            </p:cNvSpPr>
            <p:nvPr/>
          </p:nvSpPr>
          <p:spPr bwMode="auto">
            <a:xfrm>
              <a:off x="2407" y="3336"/>
              <a:ext cx="12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2546350" y="4133850"/>
            <a:ext cx="266700" cy="977900"/>
            <a:chOff x="1604" y="2604"/>
            <a:chExt cx="168" cy="616"/>
          </a:xfrm>
        </p:grpSpPr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1604" y="260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1604" y="276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Rectangle 16"/>
            <p:cNvSpPr>
              <a:spLocks noChangeArrowheads="1"/>
            </p:cNvSpPr>
            <p:nvPr/>
          </p:nvSpPr>
          <p:spPr bwMode="auto">
            <a:xfrm>
              <a:off x="1604" y="304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1604" y="316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4081463" y="5060950"/>
            <a:ext cx="84296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600">
                <a:latin typeface="Book Antiqua" panose="02040602050305030304" pitchFamily="18" charset="0"/>
              </a:rPr>
              <a:t>Pseudo</a:t>
            </a:r>
          </a:p>
        </p:txBody>
      </p:sp>
      <p:grpSp>
        <p:nvGrpSpPr>
          <p:cNvPr id="6170" name="Group 26"/>
          <p:cNvGrpSpPr>
            <a:grpSpLocks/>
          </p:cNvGrpSpPr>
          <p:nvPr/>
        </p:nvGrpSpPr>
        <p:grpSpPr bwMode="auto">
          <a:xfrm>
            <a:off x="4845050" y="3689350"/>
            <a:ext cx="1728788" cy="333375"/>
            <a:chOff x="3052" y="2324"/>
            <a:chExt cx="1089" cy="210"/>
          </a:xfrm>
        </p:grpSpPr>
        <p:grpSp>
          <p:nvGrpSpPr>
            <p:cNvPr id="6168" name="Group 24"/>
            <p:cNvGrpSpPr>
              <a:grpSpLocks/>
            </p:cNvGrpSpPr>
            <p:nvPr/>
          </p:nvGrpSpPr>
          <p:grpSpPr bwMode="auto">
            <a:xfrm>
              <a:off x="3052" y="2332"/>
              <a:ext cx="280" cy="200"/>
              <a:chOff x="3052" y="2332"/>
              <a:chExt cx="280" cy="200"/>
            </a:xfrm>
          </p:grpSpPr>
          <p:sp>
            <p:nvSpPr>
              <p:cNvPr id="6164" name="AutoShape 20"/>
              <p:cNvSpPr>
                <a:spLocks noChangeArrowheads="1"/>
              </p:cNvSpPr>
              <p:nvPr/>
            </p:nvSpPr>
            <p:spPr bwMode="auto">
              <a:xfrm>
                <a:off x="3052" y="2332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5" name="Line 21"/>
              <p:cNvSpPr>
                <a:spLocks noChangeShapeType="1"/>
              </p:cNvSpPr>
              <p:nvPr/>
            </p:nvSpPr>
            <p:spPr bwMode="auto">
              <a:xfrm>
                <a:off x="3195" y="2336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6" name="Line 22"/>
              <p:cNvSpPr>
                <a:spLocks noChangeShapeType="1"/>
              </p:cNvSpPr>
              <p:nvPr/>
            </p:nvSpPr>
            <p:spPr bwMode="auto">
              <a:xfrm flipH="1">
                <a:off x="3053" y="2471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7" name="Line 23"/>
              <p:cNvSpPr>
                <a:spLocks noChangeShapeType="1"/>
              </p:cNvSpPr>
              <p:nvPr/>
            </p:nvSpPr>
            <p:spPr bwMode="auto">
              <a:xfrm>
                <a:off x="3199" y="2472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69" name="Rectangle 25"/>
            <p:cNvSpPr>
              <a:spLocks noChangeArrowheads="1"/>
            </p:cNvSpPr>
            <p:nvPr/>
          </p:nvSpPr>
          <p:spPr bwMode="auto">
            <a:xfrm>
              <a:off x="3331" y="2324"/>
              <a:ext cx="810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Cooperative</a:t>
              </a:r>
            </a:p>
          </p:txBody>
        </p:sp>
      </p:grpSp>
      <p:grpSp>
        <p:nvGrpSpPr>
          <p:cNvPr id="6177" name="Group 33"/>
          <p:cNvGrpSpPr>
            <a:grpSpLocks/>
          </p:cNvGrpSpPr>
          <p:nvPr/>
        </p:nvGrpSpPr>
        <p:grpSpPr bwMode="auto">
          <a:xfrm>
            <a:off x="5099050" y="2470150"/>
            <a:ext cx="2132013" cy="577850"/>
            <a:chOff x="3212" y="1556"/>
            <a:chExt cx="1343" cy="364"/>
          </a:xfrm>
        </p:grpSpPr>
        <p:sp>
          <p:nvSpPr>
            <p:cNvPr id="6171" name="Rectangle 27"/>
            <p:cNvSpPr>
              <a:spLocks noChangeArrowheads="1"/>
            </p:cNvSpPr>
            <p:nvPr/>
          </p:nvSpPr>
          <p:spPr bwMode="auto">
            <a:xfrm>
              <a:off x="3459" y="1556"/>
              <a:ext cx="109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High-Performing</a:t>
              </a:r>
            </a:p>
            <a:p>
              <a:r>
                <a:rPr lang="en-US" altLang="en-US" sz="1600">
                  <a:latin typeface="Book Antiqua" panose="02040602050305030304" pitchFamily="18" charset="0"/>
                </a:rPr>
                <a:t>Cooperative</a:t>
              </a:r>
            </a:p>
          </p:txBody>
        </p:sp>
        <p:grpSp>
          <p:nvGrpSpPr>
            <p:cNvPr id="6176" name="Group 32"/>
            <p:cNvGrpSpPr>
              <a:grpSpLocks/>
            </p:cNvGrpSpPr>
            <p:nvPr/>
          </p:nvGrpSpPr>
          <p:grpSpPr bwMode="auto">
            <a:xfrm>
              <a:off x="3212" y="1644"/>
              <a:ext cx="280" cy="200"/>
              <a:chOff x="3212" y="1644"/>
              <a:chExt cx="280" cy="200"/>
            </a:xfrm>
          </p:grpSpPr>
          <p:sp>
            <p:nvSpPr>
              <p:cNvPr id="6172" name="AutoShape 28"/>
              <p:cNvSpPr>
                <a:spLocks noChangeArrowheads="1"/>
              </p:cNvSpPr>
              <p:nvPr/>
            </p:nvSpPr>
            <p:spPr bwMode="auto">
              <a:xfrm>
                <a:off x="3212" y="1644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3" name="Line 29"/>
              <p:cNvSpPr>
                <a:spLocks noChangeShapeType="1"/>
              </p:cNvSpPr>
              <p:nvPr/>
            </p:nvSpPr>
            <p:spPr bwMode="auto">
              <a:xfrm>
                <a:off x="3355" y="1648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4" name="Line 30"/>
              <p:cNvSpPr>
                <a:spLocks noChangeShapeType="1"/>
              </p:cNvSpPr>
              <p:nvPr/>
            </p:nvSpPr>
            <p:spPr bwMode="auto">
              <a:xfrm flipH="1">
                <a:off x="3213" y="1783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5" name="Line 31"/>
              <p:cNvSpPr>
                <a:spLocks noChangeShapeType="1"/>
              </p:cNvSpPr>
              <p:nvPr/>
            </p:nvSpPr>
            <p:spPr bwMode="auto">
              <a:xfrm>
                <a:off x="3359" y="1784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183" name="Group 39"/>
          <p:cNvGrpSpPr>
            <a:grpSpLocks/>
          </p:cNvGrpSpPr>
          <p:nvPr/>
        </p:nvGrpSpPr>
        <p:grpSpPr bwMode="auto">
          <a:xfrm>
            <a:off x="4540250" y="4464050"/>
            <a:ext cx="1590675" cy="358775"/>
            <a:chOff x="2860" y="2812"/>
            <a:chExt cx="1002" cy="226"/>
          </a:xfrm>
        </p:grpSpPr>
        <p:sp>
          <p:nvSpPr>
            <p:cNvPr id="6178" name="Rectangle 34"/>
            <p:cNvSpPr>
              <a:spLocks noChangeArrowheads="1"/>
            </p:cNvSpPr>
            <p:nvPr/>
          </p:nvSpPr>
          <p:spPr bwMode="auto">
            <a:xfrm>
              <a:off x="3115" y="2828"/>
              <a:ext cx="747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Traditional</a:t>
              </a:r>
            </a:p>
          </p:txBody>
        </p:sp>
        <p:sp>
          <p:nvSpPr>
            <p:cNvPr id="6179" name="AutoShape 35"/>
            <p:cNvSpPr>
              <a:spLocks noChangeArrowheads="1"/>
            </p:cNvSpPr>
            <p:nvPr/>
          </p:nvSpPr>
          <p:spPr bwMode="auto">
            <a:xfrm>
              <a:off x="2860" y="2812"/>
              <a:ext cx="280" cy="200"/>
            </a:xfrm>
            <a:prstGeom prst="triangle">
              <a:avLst>
                <a:gd name="adj" fmla="val 499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" name="Line 36"/>
            <p:cNvSpPr>
              <a:spLocks noChangeShapeType="1"/>
            </p:cNvSpPr>
            <p:nvPr/>
          </p:nvSpPr>
          <p:spPr bwMode="auto">
            <a:xfrm>
              <a:off x="3003" y="2816"/>
              <a:ext cx="0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" name="Line 37"/>
            <p:cNvSpPr>
              <a:spLocks noChangeShapeType="1"/>
            </p:cNvSpPr>
            <p:nvPr/>
          </p:nvSpPr>
          <p:spPr bwMode="auto">
            <a:xfrm flipH="1">
              <a:off x="2861" y="2951"/>
              <a:ext cx="143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" name="Line 38"/>
            <p:cNvSpPr>
              <a:spLocks noChangeShapeType="1"/>
            </p:cNvSpPr>
            <p:nvPr/>
          </p:nvSpPr>
          <p:spPr bwMode="auto">
            <a:xfrm>
              <a:off x="3007" y="2952"/>
              <a:ext cx="12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92" name="Group 48"/>
          <p:cNvGrpSpPr>
            <a:grpSpLocks/>
          </p:cNvGrpSpPr>
          <p:nvPr/>
        </p:nvGrpSpPr>
        <p:grpSpPr bwMode="auto">
          <a:xfrm>
            <a:off x="2978150" y="2724150"/>
            <a:ext cx="1701800" cy="965200"/>
            <a:chOff x="1876" y="1716"/>
            <a:chExt cx="1072" cy="608"/>
          </a:xfrm>
        </p:grpSpPr>
        <p:sp>
          <p:nvSpPr>
            <p:cNvPr id="6184" name="Rectangle 40"/>
            <p:cNvSpPr>
              <a:spLocks noChangeArrowheads="1"/>
            </p:cNvSpPr>
            <p:nvPr/>
          </p:nvSpPr>
          <p:spPr bwMode="auto">
            <a:xfrm>
              <a:off x="2020" y="1796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5" name="Rectangle 41"/>
            <p:cNvSpPr>
              <a:spLocks noChangeArrowheads="1"/>
            </p:cNvSpPr>
            <p:nvPr/>
          </p:nvSpPr>
          <p:spPr bwMode="auto">
            <a:xfrm>
              <a:off x="2227" y="1716"/>
              <a:ext cx="63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members</a:t>
              </a:r>
            </a:p>
            <a:p>
              <a:endParaRPr lang="en-US" altLang="en-US" sz="1600">
                <a:latin typeface="Book Antiqua" panose="02040602050305030304" pitchFamily="18" charset="0"/>
              </a:endParaRPr>
            </a:p>
            <a:p>
              <a:r>
                <a:rPr lang="en-US" altLang="en-US" sz="1600">
                  <a:latin typeface="Book Antiqua" panose="02040602050305030304" pitchFamily="18" charset="0"/>
                </a:rPr>
                <a:t>team</a:t>
              </a:r>
            </a:p>
          </p:txBody>
        </p:sp>
        <p:grpSp>
          <p:nvGrpSpPr>
            <p:cNvPr id="6190" name="Group 46"/>
            <p:cNvGrpSpPr>
              <a:grpSpLocks/>
            </p:cNvGrpSpPr>
            <p:nvPr/>
          </p:nvGrpSpPr>
          <p:grpSpPr bwMode="auto">
            <a:xfrm>
              <a:off x="1988" y="2044"/>
              <a:ext cx="280" cy="200"/>
              <a:chOff x="1988" y="2044"/>
              <a:chExt cx="280" cy="200"/>
            </a:xfrm>
          </p:grpSpPr>
          <p:sp>
            <p:nvSpPr>
              <p:cNvPr id="6186" name="AutoShape 42"/>
              <p:cNvSpPr>
                <a:spLocks noChangeArrowheads="1"/>
              </p:cNvSpPr>
              <p:nvPr/>
            </p:nvSpPr>
            <p:spPr bwMode="auto">
              <a:xfrm>
                <a:off x="1988" y="2044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Line 43"/>
              <p:cNvSpPr>
                <a:spLocks noChangeShapeType="1"/>
              </p:cNvSpPr>
              <p:nvPr/>
            </p:nvSpPr>
            <p:spPr bwMode="auto">
              <a:xfrm>
                <a:off x="2131" y="2048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8" name="Line 44"/>
              <p:cNvSpPr>
                <a:spLocks noChangeShapeType="1"/>
              </p:cNvSpPr>
              <p:nvPr/>
            </p:nvSpPr>
            <p:spPr bwMode="auto">
              <a:xfrm flipH="1">
                <a:off x="1989" y="2183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9" name="Line 45"/>
              <p:cNvSpPr>
                <a:spLocks noChangeShapeType="1"/>
              </p:cNvSpPr>
              <p:nvPr/>
            </p:nvSpPr>
            <p:spPr bwMode="auto">
              <a:xfrm>
                <a:off x="2135" y="2184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91" name="Rectangle 47"/>
            <p:cNvSpPr>
              <a:spLocks noChangeArrowheads="1"/>
            </p:cNvSpPr>
            <p:nvPr/>
          </p:nvSpPr>
          <p:spPr bwMode="auto">
            <a:xfrm>
              <a:off x="1876" y="1732"/>
              <a:ext cx="1072" cy="5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93" name="Freeform 49"/>
          <p:cNvSpPr>
            <a:spLocks/>
          </p:cNvSpPr>
          <p:nvPr/>
        </p:nvSpPr>
        <p:spPr bwMode="auto">
          <a:xfrm>
            <a:off x="2654300" y="2832100"/>
            <a:ext cx="2668588" cy="2465388"/>
          </a:xfrm>
          <a:custGeom>
            <a:avLst/>
            <a:gdLst>
              <a:gd name="T0" fmla="*/ 0 w 1681"/>
              <a:gd name="T1" fmla="*/ 1136 h 1553"/>
              <a:gd name="T2" fmla="*/ 736 w 1681"/>
              <a:gd name="T3" fmla="*/ 1552 h 1553"/>
              <a:gd name="T4" fmla="*/ 1328 w 1681"/>
              <a:gd name="T5" fmla="*/ 1168 h 1553"/>
              <a:gd name="T6" fmla="*/ 1512 w 1681"/>
              <a:gd name="T7" fmla="*/ 688 h 1553"/>
              <a:gd name="T8" fmla="*/ 1680 w 1681"/>
              <a:gd name="T9" fmla="*/ 0 h 1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1" h="1553">
                <a:moveTo>
                  <a:pt x="0" y="1136"/>
                </a:moveTo>
                <a:lnTo>
                  <a:pt x="736" y="1552"/>
                </a:lnTo>
                <a:lnTo>
                  <a:pt x="1328" y="1168"/>
                </a:lnTo>
                <a:lnTo>
                  <a:pt x="1512" y="688"/>
                </a:lnTo>
                <a:lnTo>
                  <a:pt x="1680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4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Traditional Classroom Learning Teams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73100" y="2057400"/>
            <a:ext cx="77724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Believe they will be evaluated and rewarded as individuals, not as a team</a:t>
            </a:r>
          </a:p>
          <a:p>
            <a:r>
              <a:rPr lang="en-US" altLang="en-US" sz="2800"/>
              <a:t>Interact primarily to clarify how assignments are to be done</a:t>
            </a:r>
          </a:p>
          <a:p>
            <a:r>
              <a:rPr lang="en-US" altLang="en-US" sz="2800"/>
              <a:t>Have no motivation to teach what they know to their teammates</a:t>
            </a:r>
          </a:p>
          <a:p>
            <a:r>
              <a:rPr lang="en-US" altLang="en-US" sz="2800"/>
              <a:t>May seek a free ride on the efforts of teammates</a:t>
            </a:r>
          </a:p>
          <a:p>
            <a:r>
              <a:rPr lang="en-US" altLang="en-US" sz="2800"/>
              <a:t>Or may feel exploited and do less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673100" y="1569066"/>
            <a:ext cx="2351087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 dirty="0">
                <a:latin typeface="Book Antiqua" panose="02040602050305030304" pitchFamily="18" charset="0"/>
              </a:rPr>
              <a:t>Team members:</a:t>
            </a:r>
          </a:p>
        </p:txBody>
      </p:sp>
    </p:spTree>
    <p:extLst>
      <p:ext uri="{BB962C8B-B14F-4D97-AF65-F5344CB8AC3E}">
        <p14:creationId xmlns:p14="http://schemas.microsoft.com/office/powerpoint/2010/main" val="3024679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Cooperative Learning Teams</a:t>
            </a: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/>
          <a:lstStyle/>
          <a:p>
            <a:r>
              <a:rPr lang="en-US" altLang="en-US" sz="2800" dirty="0" smtClean="0"/>
              <a:t>Have a goal of maximizing all members’ learning</a:t>
            </a:r>
          </a:p>
          <a:p>
            <a:r>
              <a:rPr lang="en-US" altLang="en-US" sz="2800" dirty="0" smtClean="0"/>
              <a:t>Hold themselves accountable for doing high quality work</a:t>
            </a:r>
          </a:p>
          <a:p>
            <a:r>
              <a:rPr lang="en-US" altLang="en-US" sz="2800" dirty="0" smtClean="0"/>
              <a:t>Work face-to-face for efficient communication to produce joint work-products</a:t>
            </a:r>
          </a:p>
          <a:p>
            <a:r>
              <a:rPr lang="en-US" altLang="en-US" sz="2800" dirty="0" smtClean="0"/>
              <a:t>Help and encourage each other (academic and personal support)</a:t>
            </a:r>
          </a:p>
          <a:p>
            <a:r>
              <a:rPr lang="en-US" altLang="en-US" sz="2800" dirty="0" smtClean="0"/>
              <a:t>Share responsibility for providing leadership</a:t>
            </a:r>
          </a:p>
          <a:p>
            <a:r>
              <a:rPr lang="en-US" altLang="en-US" sz="2800" dirty="0" smtClean="0"/>
              <a:t>Analyze how effectively they are achieving their goals</a:t>
            </a:r>
          </a:p>
          <a:p>
            <a:r>
              <a:rPr lang="en-US" altLang="en-US" sz="2800" dirty="0" smtClean="0"/>
              <a:t>Emphasize continual improvement of the teamwork process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0936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High-performance Cooperative Learning Team</a:t>
            </a:r>
            <a:endParaRPr lang="en-US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Meets all the expectations of the cooperative learning team</a:t>
            </a:r>
          </a:p>
          <a:p>
            <a:r>
              <a:rPr lang="en-US" altLang="en-US" dirty="0" smtClean="0"/>
              <a:t>Outperforms all reasonable expectations, given its membership</a:t>
            </a:r>
          </a:p>
          <a:p>
            <a:r>
              <a:rPr lang="en-US" altLang="en-US" dirty="0" smtClean="0"/>
              <a:t>High level of commitment </a:t>
            </a:r>
          </a:p>
          <a:p>
            <a:r>
              <a:rPr lang="en-US" altLang="en-US" dirty="0" smtClean="0"/>
              <a:t>Mutual concern for each other’s personal growth</a:t>
            </a:r>
          </a:p>
          <a:p>
            <a:r>
              <a:rPr lang="en-US" altLang="en-US" dirty="0" smtClean="0"/>
              <a:t>Achieve high-performance and also have lots of fun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6633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nationalgeographic.com/wpf/media-live/photos/000/001/cache/dead-spruce_133_60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6" y="1870325"/>
            <a:ext cx="3422830" cy="25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sp>
        <p:nvSpPr>
          <p:cNvPr id="33352" name="TextBox 33351"/>
          <p:cNvSpPr txBox="1"/>
          <p:nvPr/>
        </p:nvSpPr>
        <p:spPr>
          <a:xfrm>
            <a:off x="1066800" y="3733800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Acid</a:t>
            </a:r>
            <a:r>
              <a:rPr lang="de-CH" dirty="0" smtClean="0"/>
              <a:t> Rain</a:t>
            </a:r>
            <a:endParaRPr lang="en-US" dirty="0"/>
          </a:p>
        </p:txBody>
      </p:sp>
      <p:pic>
        <p:nvPicPr>
          <p:cNvPr id="31746" name="Picture 2" descr="http://www.dialogueearth.org/wp-content/gallery/anything-new-in-the-story-of-nitrogen-moving-into-the-gulf-of-mexico/2011_hypoxia_zone_m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t="3106" r="1405" b="22806"/>
          <a:stretch/>
        </p:blipFill>
        <p:spPr bwMode="auto">
          <a:xfrm>
            <a:off x="457200" y="2556848"/>
            <a:ext cx="4518847" cy="17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288077"/>
            <a:ext cx="45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N.N. </a:t>
            </a:r>
            <a:r>
              <a:rPr lang="de-CH" sz="800" dirty="0" err="1" smtClean="0"/>
              <a:t>Rabalais</a:t>
            </a:r>
            <a:r>
              <a:rPr lang="de-CH" sz="800" dirty="0" smtClean="0"/>
              <a:t>, Louisiana </a:t>
            </a:r>
            <a:r>
              <a:rPr lang="de-CH" sz="800" dirty="0" err="1" smtClean="0"/>
              <a:t>Universities</a:t>
            </a:r>
            <a:r>
              <a:rPr lang="de-CH" sz="800" dirty="0" smtClean="0"/>
              <a:t> Marine </a:t>
            </a:r>
            <a:r>
              <a:rPr lang="de-CH" sz="800" dirty="0" err="1" smtClean="0"/>
              <a:t>Consortium</a:t>
            </a:r>
            <a:r>
              <a:rPr lang="de-CH" sz="800" dirty="0" smtClean="0"/>
              <a:t>, R.E. Turner, Louisiana State University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39586" y="4586217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>
                <a:solidFill>
                  <a:schemeClr val="bg2"/>
                </a:solidFill>
              </a:rPr>
              <a:t>hypoxia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42" name="TextBox 1641"/>
          <p:cNvSpPr txBox="1"/>
          <p:nvPr/>
        </p:nvSpPr>
        <p:spPr>
          <a:xfrm>
            <a:off x="6738978" y="4553113"/>
            <a:ext cx="231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2"/>
                </a:solidFill>
              </a:rPr>
              <a:t>environmental contaminants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1345" y="4445391"/>
            <a:ext cx="2524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Image from: www</a:t>
            </a:r>
            <a:r>
              <a:rPr lang="de-CH" sz="800" dirty="0"/>
              <a:t>. </a:t>
            </a:r>
            <a:r>
              <a:rPr lang="de-CH" sz="800" dirty="0" smtClean="0"/>
              <a:t>environment.nationalgeographic.com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89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52" grpId="0"/>
      <p:bldP spid="3" grpId="0"/>
      <p:bldP spid="9" grpId="0"/>
      <p:bldP spid="1642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What Makes Cooperative Learning Work?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Positive interdependence</a:t>
            </a:r>
          </a:p>
          <a:p>
            <a:r>
              <a:rPr lang="en-US" altLang="en-US" dirty="0"/>
              <a:t>Face-to-face interaction</a:t>
            </a:r>
          </a:p>
          <a:p>
            <a:r>
              <a:rPr lang="en-US" altLang="en-US" dirty="0"/>
              <a:t>Individual accountability/personal responsibility</a:t>
            </a:r>
          </a:p>
          <a:p>
            <a:r>
              <a:rPr lang="en-US" altLang="en-US" dirty="0"/>
              <a:t>Teamwork skills</a:t>
            </a:r>
          </a:p>
          <a:p>
            <a:r>
              <a:rPr lang="en-US" altLang="en-US" dirty="0"/>
              <a:t>Group </a:t>
            </a:r>
            <a:r>
              <a:rPr lang="en-US" altLang="en-US" dirty="0" smtClean="0"/>
              <a:t>processing</a:t>
            </a:r>
          </a:p>
          <a:p>
            <a:pPr lvl="1"/>
            <a:r>
              <a:rPr lang="en-US" altLang="en-US" dirty="0" smtClean="0"/>
              <a:t>How are we doing as a team?</a:t>
            </a:r>
          </a:p>
          <a:p>
            <a:pPr lvl="1"/>
            <a:r>
              <a:rPr lang="en-US" altLang="en-US" dirty="0" smtClean="0"/>
              <a:t>What could we do better?</a:t>
            </a:r>
          </a:p>
          <a:p>
            <a:pPr lvl="1"/>
            <a:r>
              <a:rPr lang="en-US" altLang="en-US" dirty="0" smtClean="0"/>
              <a:t>What challenges are we facing?</a:t>
            </a:r>
            <a:endParaRPr lang="en-US" altLang="en-US" dirty="0"/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152400" y="4369419"/>
            <a:ext cx="4419600" cy="838200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Danger signs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High achiever paired with procrastinator</a:t>
            </a:r>
          </a:p>
          <a:p>
            <a:r>
              <a:rPr lang="en-US" altLang="en-US"/>
              <a:t>Procrastinator becomes less and less involved</a:t>
            </a:r>
          </a:p>
          <a:p>
            <a:r>
              <a:rPr lang="en-US" altLang="en-US"/>
              <a:t>High achiever becomes frustrated</a:t>
            </a:r>
          </a:p>
          <a:p>
            <a:r>
              <a:rPr lang="en-US" altLang="en-US"/>
              <a:t>Procrastinator learns little and gets a low final grade (team participation rating is a multiplier)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0181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Antidote to Disengagement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Engagement!</a:t>
            </a:r>
          </a:p>
          <a:p>
            <a:r>
              <a:rPr lang="en-US" altLang="en-US" dirty="0"/>
              <a:t>Insist on being a full member of the </a:t>
            </a:r>
            <a:r>
              <a:rPr lang="en-US" altLang="en-US" dirty="0" smtClean="0"/>
              <a:t>team</a:t>
            </a:r>
          </a:p>
          <a:p>
            <a:r>
              <a:rPr lang="en-US" altLang="en-US" dirty="0" smtClean="0"/>
              <a:t>Real time collaboration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717964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Course Grading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Not on a curve</a:t>
            </a:r>
          </a:p>
          <a:p>
            <a:r>
              <a:rPr lang="en-US" altLang="en-US"/>
              <a:t>You are not competing with your classmates</a:t>
            </a:r>
          </a:p>
          <a:p>
            <a:r>
              <a:rPr lang="en-US" altLang="en-US"/>
              <a:t>If you all do well, you will all get good grades</a:t>
            </a:r>
          </a:p>
          <a:p>
            <a:r>
              <a:rPr lang="en-US" altLang="en-US"/>
              <a:t>Cooperation is rewarded, not penalized</a:t>
            </a:r>
          </a:p>
        </p:txBody>
      </p:sp>
    </p:spTree>
    <p:extLst>
      <p:ext uri="{BB962C8B-B14F-4D97-AF65-F5344CB8AC3E}">
        <p14:creationId xmlns:p14="http://schemas.microsoft.com/office/powerpoint/2010/main" val="19803731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A Few Safety Rules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39725" y="1882775"/>
            <a:ext cx="8458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Think through each step before beginning an experiment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Identify possible hazards and take appropriate measures to contain or minimize hazards (read labels)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If you don’t know what is going to happen and think there may be a potential for danger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accent1"/>
                </a:solidFill>
              </a:rPr>
              <a:t>Stop</a:t>
            </a:r>
            <a:r>
              <a:rPr lang="en-US" altLang="en-US" sz="2400" dirty="0"/>
              <a:t>!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Get help before proceeding or modify procedure to minimize risk.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When using hazardous chemicals use secondary containment and appropriate personal protection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14136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Unattended Experiment Guidelines</a:t>
            </a:r>
            <a:endParaRPr lang="en-US" altLang="en-US"/>
          </a:p>
        </p:txBody>
      </p:sp>
      <p:sp>
        <p:nvSpPr>
          <p:cNvPr id="38926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Prepare for power failure, _______ failure, or a leak</a:t>
            </a:r>
          </a:p>
          <a:p>
            <a:pPr lvl="1"/>
            <a:r>
              <a:rPr lang="en-US" altLang="en-US" dirty="0" smtClean="0"/>
              <a:t>__________ containment of hazardous chemicals</a:t>
            </a:r>
          </a:p>
          <a:p>
            <a:pPr lvl="1"/>
            <a:r>
              <a:rPr lang="en-US" altLang="en-US" dirty="0" smtClean="0"/>
              <a:t>Prepare for flooded and ____ conditions</a:t>
            </a:r>
          </a:p>
          <a:p>
            <a:pPr lvl="1"/>
            <a:r>
              <a:rPr lang="en-US" altLang="en-US" dirty="0" smtClean="0"/>
              <a:t>Do not let equipment such as power stirrers, hot plates, heating mantles, and water condensers run overnight without ________ provisions and the instructor's consent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5502050" y="1600200"/>
            <a:ext cx="1408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software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295400" y="2577981"/>
            <a:ext cx="1684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Secondary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5066376" y="3579019"/>
            <a:ext cx="658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dry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6553200" y="4953000"/>
            <a:ext cx="1347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  <a:cs typeface="Times New Roman" panose="02020603050405020304" pitchFamily="18" charset="0"/>
              </a:rPr>
              <a:t>fail‑safe</a:t>
            </a:r>
          </a:p>
        </p:txBody>
      </p:sp>
    </p:spTree>
    <p:extLst>
      <p:ext uri="{BB962C8B-B14F-4D97-AF65-F5344CB8AC3E}">
        <p14:creationId xmlns:p14="http://schemas.microsoft.com/office/powerpoint/2010/main" val="2967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utoUpdateAnimBg="0"/>
      <p:bldP spid="38917" grpId="0" build="p" autoUpdateAnimBg="0"/>
      <p:bldP spid="38918" grpId="0" build="p" autoUpdateAnimBg="0"/>
      <p:bldP spid="38919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Unattended Experiment Guidelines</a:t>
            </a:r>
            <a:endParaRPr lang="en-US" altLang="en-US"/>
          </a:p>
        </p:txBody>
      </p:sp>
      <p:sp>
        <p:nvSpPr>
          <p:cNvPr id="38926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Everything well secured</a:t>
            </a:r>
          </a:p>
          <a:p>
            <a:r>
              <a:rPr lang="en-US" altLang="en-US" dirty="0" smtClean="0"/>
              <a:t>Check unattended reactions periodically</a:t>
            </a:r>
          </a:p>
          <a:p>
            <a:r>
              <a:rPr lang="en-US" altLang="en-US" dirty="0" smtClean="0"/>
              <a:t>Post contact information</a:t>
            </a:r>
          </a:p>
          <a:p>
            <a:r>
              <a:rPr lang="en-US" altLang="en-US" dirty="0" smtClean="0"/>
              <a:t>Accurate instructions and _______ for emergency personnel</a:t>
            </a:r>
            <a:endParaRPr lang="en-US" altLang="en-US" dirty="0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562600" y="3429000"/>
            <a:ext cx="10112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  <a:cs typeface="Times New Roman" panose="02020603050405020304" pitchFamily="18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967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0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Routes of Chemical Exposure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79600"/>
            <a:ext cx="77724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400"/>
              <a:t>skin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protective clothing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gloves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ingestion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don’t pipette by mouth!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no food in the lab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wash before leaving the lab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inhalation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dust and vapors (use fume hood when either are present)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eyes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eye protection against splashing and vapors</a:t>
            </a:r>
          </a:p>
        </p:txBody>
      </p:sp>
      <p:pic>
        <p:nvPicPr>
          <p:cNvPr id="9221" name="Picture 5" descr="F9983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5168900"/>
            <a:ext cx="253365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5160963" y="2211388"/>
            <a:ext cx="363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Wash your hands often (with your gloves on)</a:t>
            </a:r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>
            <a:off x="5254625" y="2705100"/>
            <a:ext cx="3335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5265738" y="3154363"/>
            <a:ext cx="3335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9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information source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Emergency information</a:t>
            </a:r>
          </a:p>
          <a:p>
            <a:pPr lvl="1"/>
            <a:r>
              <a:rPr lang="en-US" altLang="en-US" sz="2400"/>
              <a:t>chemical product and company identification</a:t>
            </a:r>
          </a:p>
          <a:p>
            <a:pPr lvl="1"/>
            <a:r>
              <a:rPr lang="en-US" altLang="en-US" sz="2400"/>
              <a:t>composition</a:t>
            </a:r>
          </a:p>
          <a:p>
            <a:pPr lvl="1"/>
            <a:r>
              <a:rPr lang="en-US" altLang="en-US" sz="2400"/>
              <a:t>hazards identification</a:t>
            </a:r>
          </a:p>
          <a:p>
            <a:r>
              <a:rPr lang="en-US" altLang="en-US" sz="2800"/>
              <a:t>Appropriate response to hazardous situations</a:t>
            </a:r>
          </a:p>
          <a:p>
            <a:pPr lvl="1"/>
            <a:r>
              <a:rPr lang="en-US" altLang="en-US" sz="2400"/>
              <a:t>first aid measures</a:t>
            </a:r>
          </a:p>
          <a:p>
            <a:pPr lvl="1"/>
            <a:r>
              <a:rPr lang="en-US" altLang="en-US" sz="2400"/>
              <a:t>fire fighting measures</a:t>
            </a:r>
          </a:p>
          <a:p>
            <a:pPr lvl="1"/>
            <a:r>
              <a:rPr lang="en-US" altLang="en-US" sz="2400"/>
              <a:t>accidental release measures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938585" y="6093153"/>
            <a:ext cx="617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http://chemicalsafety.com/sds-search/</a:t>
            </a:r>
          </a:p>
        </p:txBody>
      </p:sp>
    </p:spTree>
    <p:extLst>
      <p:ext uri="{BB962C8B-B14F-4D97-AF65-F5344CB8AC3E}">
        <p14:creationId xmlns:p14="http://schemas.microsoft.com/office/powerpoint/2010/main" val="4273361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information source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/>
              <a:t>Prevention of hazardous situations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handling and storage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exposure controls and personal protection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physical and chemical properties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stability and reactivity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Miscellaneous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toxicological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ecological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disposal considerations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transportation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regulatory information</a:t>
            </a:r>
          </a:p>
        </p:txBody>
      </p:sp>
    </p:spTree>
    <p:extLst>
      <p:ext uri="{BB962C8B-B14F-4D97-AF65-F5344CB8AC3E}">
        <p14:creationId xmlns:p14="http://schemas.microsoft.com/office/powerpoint/2010/main" val="17553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134" t="15827"/>
          <a:stretch/>
        </p:blipFill>
        <p:spPr>
          <a:xfrm>
            <a:off x="1047750" y="2079625"/>
            <a:ext cx="7057304" cy="45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example - Hydrochloric Acid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You’ve been asked to mix up a solution of 1N HCl from concentrated hydrochloric acid. You would like to know of any hazards associated with this procedure.</a:t>
            </a:r>
          </a:p>
          <a:p>
            <a:r>
              <a:rPr lang="en-US" altLang="en-US" sz="2800"/>
              <a:t>You remember the safety rule and you think through the steps of preparing the solution. You realize that you’ve never opened a container of concentrated HCl before. So you </a:t>
            </a:r>
            <a:r>
              <a:rPr lang="en-US" altLang="en-US" sz="2800">
                <a:solidFill>
                  <a:schemeClr val="accent1"/>
                </a:solidFill>
              </a:rPr>
              <a:t>STOP</a:t>
            </a:r>
            <a:r>
              <a:rPr lang="en-US" altLang="en-US" sz="2800"/>
              <a:t>! and get some help.</a:t>
            </a:r>
          </a:p>
        </p:txBody>
      </p:sp>
    </p:spTree>
    <p:extLst>
      <p:ext uri="{BB962C8B-B14F-4D97-AF65-F5344CB8AC3E}">
        <p14:creationId xmlns:p14="http://schemas.microsoft.com/office/powerpoint/2010/main" val="2794353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80" y="-52387"/>
            <a:ext cx="8763240" cy="69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211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Hydrochloric Acid:</a:t>
            </a:r>
            <a:br>
              <a:rPr lang="en-US" altLang="en-US"/>
            </a:br>
            <a:r>
              <a:rPr lang="en-US" altLang="en-US"/>
              <a:t>My Solution to the solution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 smtClean="0"/>
              <a:t>Ventilation is required!</a:t>
            </a:r>
            <a:endParaRPr lang="en-US" altLang="en-US" dirty="0"/>
          </a:p>
          <a:p>
            <a:r>
              <a:rPr lang="en-US" altLang="en-US" dirty="0"/>
              <a:t>Solution preparation should be done in a fume hood with gloves, protective clothing, and eye protection</a:t>
            </a:r>
          </a:p>
        </p:txBody>
      </p:sp>
    </p:spTree>
    <p:extLst>
      <p:ext uri="{BB962C8B-B14F-4D97-AF65-F5344CB8AC3E}">
        <p14:creationId xmlns:p14="http://schemas.microsoft.com/office/powerpoint/2010/main" val="2826493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SDS</a:t>
            </a:r>
            <a:r>
              <a:rPr lang="en-US" altLang="en-US" dirty="0"/>
              <a:t>: Summary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/>
              <a:t>A good source of information on safe handling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May provide useful information on physical-chemical properties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Provide first aid, fire fighting, and accidental release measures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Can be used to obtain concentrations of ingredients in proprietary solutions</a:t>
            </a:r>
          </a:p>
        </p:txBody>
      </p:sp>
    </p:spTree>
    <p:extLst>
      <p:ext uri="{BB962C8B-B14F-4D97-AF65-F5344CB8AC3E}">
        <p14:creationId xmlns:p14="http://schemas.microsoft.com/office/powerpoint/2010/main" val="131502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pic>
        <p:nvPicPr>
          <p:cNvPr id="3" name="2 - 0.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9784" y="2438400"/>
            <a:ext cx="60855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 for our First Meeting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Reflections on 25 years of CEE 4530</a:t>
            </a:r>
          </a:p>
          <a:p>
            <a:r>
              <a:rPr lang="en-US" altLang="en-US" dirty="0" smtClean="0"/>
              <a:t>Introductions</a:t>
            </a:r>
          </a:p>
          <a:p>
            <a:r>
              <a:rPr lang="en-US" altLang="en-US" dirty="0" smtClean="0"/>
              <a:t>Course </a:t>
            </a:r>
            <a:r>
              <a:rPr lang="en-US" altLang="en-US" dirty="0"/>
              <a:t>overview</a:t>
            </a:r>
          </a:p>
          <a:p>
            <a:r>
              <a:rPr lang="en-US" altLang="en-US" dirty="0" smtClean="0"/>
              <a:t>Working in teams</a:t>
            </a:r>
          </a:p>
          <a:p>
            <a:r>
              <a:rPr lang="en-US" altLang="en-US" dirty="0" smtClean="0"/>
              <a:t>Lab Safety</a:t>
            </a:r>
          </a:p>
          <a:p>
            <a:r>
              <a:rPr lang="en-US" altLang="en-US" dirty="0" smtClean="0"/>
              <a:t>Anaconda, Atom, Hydrogen, Python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 on 25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1994 – New lab</a:t>
            </a:r>
          </a:p>
          <a:p>
            <a:r>
              <a:rPr lang="en-US" dirty="0" smtClean="0"/>
              <a:t>X-Y plotters!</a:t>
            </a:r>
          </a:p>
          <a:p>
            <a:r>
              <a:rPr lang="en-US" dirty="0" smtClean="0"/>
              <a:t>Switch to Macintosh computers</a:t>
            </a:r>
          </a:p>
          <a:p>
            <a:r>
              <a:rPr lang="en-US" dirty="0" smtClean="0"/>
              <a:t>Custom software for meters/instruments</a:t>
            </a:r>
          </a:p>
          <a:p>
            <a:r>
              <a:rPr lang="en-US" dirty="0" smtClean="0"/>
              <a:t>Lots of canned labs</a:t>
            </a:r>
          </a:p>
          <a:p>
            <a:r>
              <a:rPr lang="en-US" dirty="0" smtClean="0"/>
              <a:t>Then the evolution</a:t>
            </a:r>
          </a:p>
          <a:p>
            <a:r>
              <a:rPr lang="en-US" dirty="0" smtClean="0"/>
              <a:t>Less canned - 50% project</a:t>
            </a:r>
          </a:p>
          <a:p>
            <a:r>
              <a:rPr lang="en-US" dirty="0" smtClean="0"/>
              <a:t>Ability to automate experiments</a:t>
            </a:r>
          </a:p>
          <a:p>
            <a:r>
              <a:rPr lang="en-US" dirty="0" smtClean="0"/>
              <a:t>Python - Hydrogen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4123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Goals</a:t>
            </a:r>
            <a:br>
              <a:rPr lang="en-US" altLang="en-US"/>
            </a:br>
            <a:r>
              <a:rPr lang="en-US" altLang="en-US"/>
              <a:t>To Help Students Develop: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An intuition for concepts seen in other classes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Laboratory skills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Research skills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Data analysis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Model development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Engineering skills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Designing systems to meet an objective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Troubleshooting and problem solving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Writing skills </a:t>
            </a:r>
            <a:endParaRPr lang="en-US" altLang="en-US" sz="2800" dirty="0" smtClean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Teamwork skills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Practice learning using methods that will work for a lifetime</a:t>
            </a:r>
            <a:endParaRPr lang="en-US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Info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hlinkClick r:id="rId3"/>
              </a:rPr>
              <a:t>Web site</a:t>
            </a:r>
            <a:endParaRPr lang="en-US" altLang="en-US" dirty="0">
              <a:hlinkClick r:id="rId4"/>
            </a:endParaRPr>
          </a:p>
          <a:p>
            <a:r>
              <a:rPr lang="en-US" altLang="en-US" dirty="0"/>
              <a:t>Schedule</a:t>
            </a:r>
          </a:p>
          <a:p>
            <a:r>
              <a:rPr lang="en-US" altLang="en-US" dirty="0"/>
              <a:t>Grades</a:t>
            </a:r>
          </a:p>
          <a:p>
            <a:r>
              <a:rPr lang="en-US" altLang="en-US" dirty="0"/>
              <a:t>Text: "</a:t>
            </a:r>
            <a:r>
              <a:rPr lang="en-US" altLang="en-US" b="1" dirty="0"/>
              <a:t>Laboratory Research in Environmental Engineering: Laboratory Manual</a:t>
            </a:r>
            <a:r>
              <a:rPr lang="en-US" altLang="en-US" dirty="0"/>
              <a:t>" </a:t>
            </a:r>
            <a:r>
              <a:rPr lang="en-US" altLang="en-US" dirty="0" smtClean="0"/>
              <a:t>2018</a:t>
            </a:r>
            <a:r>
              <a:rPr lang="en-US" altLang="en-US" dirty="0"/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Elements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Laboratories – from canned to open-ended</a:t>
            </a:r>
          </a:p>
          <a:p>
            <a:r>
              <a:rPr lang="en-US" altLang="en-US"/>
              <a:t>Lectures/discussions</a:t>
            </a:r>
          </a:p>
          <a:p>
            <a:r>
              <a:rPr lang="en-US" altLang="en-US"/>
              <a:t>Prelab questions – done individually</a:t>
            </a:r>
          </a:p>
          <a:p>
            <a:r>
              <a:rPr lang="en-US" altLang="en-US"/>
              <a:t>Laboratory reports – done in teams</a:t>
            </a:r>
          </a:p>
          <a:p>
            <a:r>
              <a:rPr lang="en-US" altLang="en-US"/>
              <a:t>Project – done in teams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 4540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3555</TotalTime>
  <Pages>9</Pages>
  <Words>1166</Words>
  <Application>Microsoft Office PowerPoint</Application>
  <PresentationFormat>On-screen Show (4:3)</PresentationFormat>
  <Paragraphs>232</Paragraphs>
  <Slides>33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Candara</vt:lpstr>
      <vt:lpstr>Arial</vt:lpstr>
      <vt:lpstr>Book Antiqua</vt:lpstr>
      <vt:lpstr>Wingdings</vt:lpstr>
      <vt:lpstr>MT Extra</vt:lpstr>
      <vt:lpstr>Times New Roman</vt:lpstr>
      <vt:lpstr>Lecture 4540 2016</vt:lpstr>
      <vt:lpstr>CEE 4530: Laboratory Research in Environmental Engineering</vt:lpstr>
      <vt:lpstr>PowerPoint Presentation</vt:lpstr>
      <vt:lpstr>PowerPoint Presentation</vt:lpstr>
      <vt:lpstr>PowerPoint Presentation</vt:lpstr>
      <vt:lpstr>Agenda for our First Meeting</vt:lpstr>
      <vt:lpstr>Reflections on 25 years</vt:lpstr>
      <vt:lpstr>Course Goals To Help Students Develop:</vt:lpstr>
      <vt:lpstr>Course Info</vt:lpstr>
      <vt:lpstr>Course Elements</vt:lpstr>
      <vt:lpstr>Projects</vt:lpstr>
      <vt:lpstr>Introductions...</vt:lpstr>
      <vt:lpstr>Team Preferences?</vt:lpstr>
      <vt:lpstr>Your To Do list for 4530</vt:lpstr>
      <vt:lpstr>Cooperative Learning: Teamwork for Engineering Classrooms</vt:lpstr>
      <vt:lpstr>Team Management Reflections</vt:lpstr>
      <vt:lpstr>Types of Teams</vt:lpstr>
      <vt:lpstr>Traditional Classroom Learning Teams</vt:lpstr>
      <vt:lpstr>Cooperative Learning Teams</vt:lpstr>
      <vt:lpstr>High-performance Cooperative Learning Team</vt:lpstr>
      <vt:lpstr>What Makes Cooperative Learning Work?</vt:lpstr>
      <vt:lpstr>Danger signs</vt:lpstr>
      <vt:lpstr>Antidote to Disengagement</vt:lpstr>
      <vt:lpstr>Course Grading</vt:lpstr>
      <vt:lpstr>A Few Safety Rules</vt:lpstr>
      <vt:lpstr>Unattended Experiment Guidelines</vt:lpstr>
      <vt:lpstr>Unattended Experiment Guidelines</vt:lpstr>
      <vt:lpstr>Routes of Chemical Exposure</vt:lpstr>
      <vt:lpstr>Safety Data Sheets: an information source</vt:lpstr>
      <vt:lpstr>Safety Data Sheets: an information source</vt:lpstr>
      <vt:lpstr>Safety Data Sheets: an example - Hydrochloric Acid</vt:lpstr>
      <vt:lpstr>PowerPoint Presentation</vt:lpstr>
      <vt:lpstr>Hydrochloric Acid: My Solution to the solution</vt:lpstr>
      <vt:lpstr>SDS: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Research in Environmental Engineering CEE 453</dc:title>
  <dc:subject/>
  <dc:creator>Monroe Weber-Shirk</dc:creator>
  <cp:keywords/>
  <dc:description/>
  <cp:lastModifiedBy>mw24</cp:lastModifiedBy>
  <cp:revision>67</cp:revision>
  <cp:lastPrinted>1998-01-16T17:58:13Z</cp:lastPrinted>
  <dcterms:created xsi:type="dcterms:W3CDTF">1996-08-30T09:00:06Z</dcterms:created>
  <dcterms:modified xsi:type="dcterms:W3CDTF">2018-01-24T18:11:20Z</dcterms:modified>
</cp:coreProperties>
</file>